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4"/>
    <p:sldMasterId id="2147483694" r:id="rId5"/>
  </p:sldMasterIdLst>
  <p:notesMasterIdLst>
    <p:notesMasterId r:id="rId23"/>
  </p:notesMasterIdLst>
  <p:sldIdLst>
    <p:sldId id="579" r:id="rId6"/>
    <p:sldId id="589" r:id="rId7"/>
    <p:sldId id="590" r:id="rId8"/>
    <p:sldId id="596" r:id="rId9"/>
    <p:sldId id="597" r:id="rId10"/>
    <p:sldId id="592" r:id="rId11"/>
    <p:sldId id="591" r:id="rId12"/>
    <p:sldId id="593" r:id="rId13"/>
    <p:sldId id="594" r:id="rId14"/>
    <p:sldId id="595" r:id="rId15"/>
    <p:sldId id="584" r:id="rId16"/>
    <p:sldId id="585" r:id="rId17"/>
    <p:sldId id="586" r:id="rId18"/>
    <p:sldId id="587" r:id="rId19"/>
    <p:sldId id="588" r:id="rId20"/>
    <p:sldId id="598" r:id="rId21"/>
    <p:sldId id="583" r:id="rId22"/>
  </p:sldIdLst>
  <p:sldSz cx="9144000" cy="6858000" type="screen4x3"/>
  <p:notesSz cx="6784975" cy="9929813"/>
  <p:custDataLst>
    <p:tags r:id="rId2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2478">
          <p15:clr>
            <a:srgbClr val="A4A3A4"/>
          </p15:clr>
        </p15:guide>
        <p15:guide id="4" orient="horz" pos="210">
          <p15:clr>
            <a:srgbClr val="A4A3A4"/>
          </p15:clr>
        </p15:guide>
        <p15:guide id="5" pos="158">
          <p15:clr>
            <a:srgbClr val="A4A3A4"/>
          </p15:clr>
        </p15:guide>
        <p15:guide id="6" pos="5602">
          <p15:clr>
            <a:srgbClr val="A4A3A4"/>
          </p15:clr>
        </p15:guide>
        <p15:guide id="7" pos="2880">
          <p15:clr>
            <a:srgbClr val="A4A3A4"/>
          </p15:clr>
        </p15:guide>
        <p15:guide id="8" pos="51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9933"/>
    <a:srgbClr val="FF6600"/>
    <a:srgbClr val="000000"/>
    <a:srgbClr val="CBDFFB"/>
    <a:srgbClr val="CBD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6850" autoAdjust="0"/>
  </p:normalViewPr>
  <p:slideViewPr>
    <p:cSldViewPr showGuides="1">
      <p:cViewPr varScale="1">
        <p:scale>
          <a:sx n="112" d="100"/>
          <a:sy n="112" d="100"/>
        </p:scale>
        <p:origin x="972" y="108"/>
      </p:cViewPr>
      <p:guideLst>
        <p:guide orient="horz" pos="981"/>
        <p:guide orient="horz" pos="3838"/>
        <p:guide orient="horz" pos="2478"/>
        <p:guide orient="horz" pos="210"/>
        <p:guide pos="158"/>
        <p:guide pos="5602"/>
        <p:guide pos="2880"/>
        <p:guide pos="51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92C6-EC63-4E9F-BAA3-4DE44D82438E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498" y="4716661"/>
            <a:ext cx="542798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3249" y="9431599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59CB2-3563-4795-8D9F-E1DBAB0CA13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9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96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03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89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6333328" cy="936104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dirty="0"/>
              <a:t>Schwelmer Familien   </a:t>
            </a:r>
            <a:endParaRPr kumimoji="0"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 hasCustomPrompt="1"/>
          </p:nvPr>
        </p:nvSpPr>
        <p:spPr>
          <a:xfrm>
            <a:off x="251520" y="5445224"/>
            <a:ext cx="6480392" cy="70452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Verbindungen einiger Schwelmer Familien</a:t>
            </a:r>
            <a:endParaRPr kumimoji="0" lang="en-US" dirty="0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 Schwelmer Familien, Armin Nickel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617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931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02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033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392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894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85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73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29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14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15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17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42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70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73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57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32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55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94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22C04-1938-4F93-8624-126DE2E4ECF5}" type="datetimeFigureOut">
              <a:rPr lang="de-DE" smtClean="0"/>
              <a:t>22.10.2017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D08D-88E8-46E8-86DA-85226B461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25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980728"/>
            <a:ext cx="8075240" cy="8663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E4F88E-53CA-4DAC-9EEC-B6AE724F1108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DE" dirty="0"/>
              <a:t>Schwelmer Familien, Armin Nickel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315FFC-0EA2-4658-B978-F87A6E2B27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38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milysearch.org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Springorum_12_16.xlsx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Braselmanns_10_2016.xlsx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-175"/>
            <a:ext cx="4860032" cy="6858175"/>
          </a:xfr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10923" y="298682"/>
            <a:ext cx="4104456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    </a:t>
            </a:r>
            <a:r>
              <a:rPr lang="de-DE" sz="2300" b="1" dirty="0"/>
              <a:t>PROGRAMMABLAUF </a:t>
            </a:r>
          </a:p>
          <a:p>
            <a:pPr marL="0" indent="0">
              <a:buNone/>
            </a:pPr>
            <a:r>
              <a:rPr lang="de-DE" sz="2300" b="1" dirty="0"/>
              <a:t>    zur II.  </a:t>
            </a:r>
            <a:r>
              <a:rPr lang="de-DE" sz="2300" b="1" dirty="0" err="1"/>
              <a:t>Matinée</a:t>
            </a:r>
            <a:r>
              <a:rPr lang="de-DE" sz="2300" b="1" dirty="0"/>
              <a:t> im Haus Martfeld  </a:t>
            </a:r>
            <a:br>
              <a:rPr lang="de-DE" b="1" dirty="0"/>
            </a:br>
            <a:endParaRPr lang="de-DE" dirty="0"/>
          </a:p>
          <a:p>
            <a:r>
              <a:rPr lang="de-DE" dirty="0"/>
              <a:t>11.30 Uhr                           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Begrüßung durch Frau Christiane Sartor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Kurzer Überblick (Dr. Klaus Koch)</a:t>
            </a:r>
            <a:br>
              <a:rPr lang="de-DE" dirty="0"/>
            </a:br>
            <a:endParaRPr lang="de-DE" dirty="0"/>
          </a:p>
          <a:p>
            <a:r>
              <a:rPr lang="de-DE" dirty="0"/>
              <a:t>11.40 – 12:00 Uhr</a:t>
            </a:r>
          </a:p>
          <a:p>
            <a:pPr marL="0" indent="0">
              <a:buNone/>
            </a:pPr>
            <a:r>
              <a:rPr lang="de-DE" dirty="0"/>
              <a:t>    Genealogie in Schwelm 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  Bekannte Schwelmer Familien (Armin Nickel)</a:t>
            </a:r>
            <a:br>
              <a:rPr lang="de-DE" dirty="0"/>
            </a:br>
            <a:r>
              <a:rPr lang="de-DE" dirty="0"/>
              <a:t>                   </a:t>
            </a:r>
          </a:p>
          <a:p>
            <a:r>
              <a:rPr lang="de-DE" dirty="0"/>
              <a:t>12.00 – 12.30 Uhr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- Diskussion an Exponaten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     - 8m Stammbaum (</a:t>
            </a:r>
            <a:r>
              <a:rPr lang="de-DE" dirty="0" err="1"/>
              <a:t>A.Nickel</a:t>
            </a:r>
            <a:r>
              <a:rPr lang="de-DE" dirty="0"/>
              <a:t> / </a:t>
            </a:r>
            <a:r>
              <a:rPr lang="de-DE" dirty="0" err="1"/>
              <a:t>Springorum</a:t>
            </a:r>
            <a:r>
              <a:rPr lang="de-DE" dirty="0"/>
              <a:t> )</a:t>
            </a:r>
            <a:br>
              <a:rPr lang="de-DE" dirty="0"/>
            </a:br>
            <a:r>
              <a:rPr lang="de-DE" dirty="0"/>
              <a:t>          Genealogie, Alte Adressbücher</a:t>
            </a:r>
          </a:p>
          <a:p>
            <a:pPr marL="0" indent="0">
              <a:buNone/>
            </a:pPr>
            <a:r>
              <a:rPr lang="de-DE" dirty="0"/>
              <a:t>       - Gewichte aus den kriegsbedingten Not-</a:t>
            </a:r>
            <a:br>
              <a:rPr lang="de-DE" dirty="0"/>
            </a:br>
            <a:r>
              <a:rPr lang="de-DE" dirty="0"/>
              <a:t>          </a:t>
            </a:r>
            <a:r>
              <a:rPr lang="de-DE" dirty="0" err="1"/>
              <a:t>zeiten</a:t>
            </a:r>
            <a:r>
              <a:rPr lang="de-DE" dirty="0"/>
              <a:t> des 20. Jahrhunderts </a:t>
            </a:r>
            <a:br>
              <a:rPr lang="de-DE" dirty="0"/>
            </a:br>
            <a:r>
              <a:rPr lang="de-DE" dirty="0"/>
              <a:t>         (Klaus Schröter)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   - Bergische Kaffeetafel im Museum</a:t>
            </a:r>
            <a:br>
              <a:rPr lang="de-DE" dirty="0"/>
            </a:br>
            <a:r>
              <a:rPr lang="de-DE" dirty="0"/>
              <a:t>          Kaffee </a:t>
            </a:r>
            <a:r>
              <a:rPr lang="de-DE" dirty="0" err="1"/>
              <a:t>drenken</a:t>
            </a:r>
            <a:r>
              <a:rPr lang="de-DE" dirty="0"/>
              <a:t> </a:t>
            </a:r>
            <a:r>
              <a:rPr lang="de-DE" dirty="0" err="1"/>
              <a:t>mett</a:t>
            </a:r>
            <a:r>
              <a:rPr lang="de-DE" dirty="0"/>
              <a:t> </a:t>
            </a:r>
            <a:r>
              <a:rPr lang="de-DE" dirty="0" err="1"/>
              <a:t>allm</a:t>
            </a:r>
            <a:r>
              <a:rPr lang="de-DE" dirty="0"/>
              <a:t> </a:t>
            </a:r>
            <a:r>
              <a:rPr lang="de-DE" dirty="0" err="1"/>
              <a:t>dröm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dran –</a:t>
            </a:r>
            <a:br>
              <a:rPr lang="de-DE" dirty="0"/>
            </a:br>
            <a:r>
              <a:rPr lang="de-DE" dirty="0"/>
              <a:t>         (Dr. Bärbel Jaeger)</a:t>
            </a:r>
          </a:p>
          <a:p>
            <a:endParaRPr lang="de-DE" dirty="0"/>
          </a:p>
          <a:p>
            <a:r>
              <a:rPr lang="de-DE" dirty="0"/>
              <a:t>12.30 – 13:30 Uhr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Schwelm Mitte , 1600- heute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   (Dr. Robert Seckelmann)</a:t>
            </a:r>
          </a:p>
        </p:txBody>
      </p:sp>
    </p:spTree>
    <p:extLst>
      <p:ext uri="{BB962C8B-B14F-4D97-AF65-F5344CB8AC3E}">
        <p14:creationId xmlns:p14="http://schemas.microsoft.com/office/powerpoint/2010/main" val="351030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742" y="188640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Diese Erlebnisse JEDEN TAG kostenlos neu  </a:t>
            </a:r>
            <a:r>
              <a:rPr lang="de-DE" b="1" dirty="0">
                <a:sym typeface="Wingdings" panose="05000000000000000000" pitchFamily="2" charset="2"/>
              </a:rPr>
              <a:t>   ….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0742" y="915700"/>
            <a:ext cx="8587762" cy="57606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 Diskussionsforum online  moderiert von Frank Schneider:</a:t>
            </a:r>
          </a:p>
          <a:p>
            <a:pPr marL="0" indent="0">
              <a:buNone/>
            </a:pPr>
            <a:r>
              <a:rPr lang="de-DE" sz="1800" b="1" dirty="0"/>
              <a:t>	</a:t>
            </a:r>
            <a:r>
              <a:rPr lang="de-DE" sz="2400" b="1" dirty="0"/>
              <a:t>Facebook     „</a:t>
            </a:r>
            <a:r>
              <a:rPr lang="de-DE" sz="2400" b="1" i="1" dirty="0"/>
              <a:t>Heimatkunde Schwelm“ </a:t>
            </a:r>
            <a:endParaRPr lang="de-DE" sz="1800" b="1" i="1" dirty="0"/>
          </a:p>
          <a:p>
            <a:pPr marL="0" indent="0">
              <a:buNone/>
            </a:pPr>
            <a:r>
              <a:rPr lang="de-DE" sz="1800" i="1" dirty="0"/>
              <a:t>  	derzeit 870 Mitglieder , sehr hohe Disziplin, </a:t>
            </a:r>
            <a:r>
              <a:rPr lang="de-DE" sz="1800" b="1" i="1" dirty="0"/>
              <a:t>riesiges Archiv</a:t>
            </a:r>
          </a:p>
          <a:p>
            <a:pPr marL="0" indent="0">
              <a:buNone/>
            </a:pPr>
            <a:endParaRPr lang="de-DE" sz="1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 WEB Seite online mit „Link-Sammlung“</a:t>
            </a:r>
          </a:p>
          <a:p>
            <a:pPr marL="0" indent="0">
              <a:buNone/>
            </a:pPr>
            <a:r>
              <a:rPr lang="de-DE" sz="1800" b="1" dirty="0"/>
              <a:t>	</a:t>
            </a:r>
            <a:r>
              <a:rPr lang="de-DE" sz="2400" b="1" i="1" dirty="0"/>
              <a:t>Heimatkunde-Schwelm.de</a:t>
            </a:r>
            <a:r>
              <a:rPr lang="de-DE" sz="2400" b="1" dirty="0"/>
              <a:t>	</a:t>
            </a:r>
            <a:r>
              <a:rPr lang="de-DE" sz="1800" b="1" dirty="0"/>
              <a:t>                                                  </a:t>
            </a:r>
          </a:p>
          <a:p>
            <a:pPr marL="0" indent="0">
              <a:buNone/>
            </a:pPr>
            <a:r>
              <a:rPr lang="de-DE" sz="1800" b="1" i="1" dirty="0"/>
              <a:t>	seit Juni 2016, derzeit  ca. 40.000 Klicks</a:t>
            </a:r>
            <a:endParaRPr lang="de-DE" sz="1800" b="1" dirty="0"/>
          </a:p>
          <a:p>
            <a:pPr marL="457200" indent="-285750"/>
            <a:r>
              <a:rPr lang="de-DE" sz="1800" i="1" dirty="0"/>
              <a:t>Riesige Datensammlung bezüglich Schwelm,  umfangreiche Datenaufbereitung</a:t>
            </a:r>
          </a:p>
          <a:p>
            <a:pPr marL="457200" indent="-285750"/>
            <a:r>
              <a:rPr lang="de-DE" sz="1800" i="1" dirty="0"/>
              <a:t>Vielzahl von Büchern komplett online gestellt (R. Seckelmann, K.P. Schmitz …)</a:t>
            </a:r>
          </a:p>
          <a:p>
            <a:pPr marL="457200" indent="-285750"/>
            <a:r>
              <a:rPr lang="de-DE" sz="1800" i="1" dirty="0"/>
              <a:t>Genealogische Datenbasis, Privatarchive, Kriegsschäden …</a:t>
            </a:r>
          </a:p>
          <a:p>
            <a:pPr marL="457200" indent="-285750"/>
            <a:r>
              <a:rPr lang="de-DE" sz="1800" i="1" dirty="0"/>
              <a:t>Alte Dokumente und Bücher der Stadt Schwelm abgebildet in </a:t>
            </a:r>
            <a:r>
              <a:rPr lang="de-DE" sz="1800" i="1" dirty="0" err="1"/>
              <a:t>google-Digitalisaten</a:t>
            </a:r>
            <a:r>
              <a:rPr lang="de-DE" sz="1800" i="1" dirty="0"/>
              <a:t> …</a:t>
            </a:r>
          </a:p>
          <a:p>
            <a:pPr marL="0" indent="0">
              <a:buNone/>
            </a:pPr>
            <a:r>
              <a:rPr lang="de-DE" sz="1800" i="1" dirty="0"/>
              <a:t>  </a:t>
            </a:r>
          </a:p>
          <a:p>
            <a:pPr marL="0" indent="0">
              <a:buNone/>
            </a:pPr>
            <a:r>
              <a:rPr lang="de-DE" sz="1800" dirty="0"/>
              <a:t>Schöne Beispiele heute aus diesem Umfeld :</a:t>
            </a:r>
          </a:p>
          <a:p>
            <a:pPr lvl="1"/>
            <a:r>
              <a:rPr lang="de-DE" sz="2000" b="1" dirty="0"/>
              <a:t>Armin Nickel</a:t>
            </a:r>
          </a:p>
          <a:p>
            <a:pPr lvl="1"/>
            <a:r>
              <a:rPr lang="de-DE" sz="2000" b="1" dirty="0"/>
              <a:t>Dr. Robert Seckelmann</a:t>
            </a:r>
          </a:p>
          <a:p>
            <a:pPr lvl="1"/>
            <a:r>
              <a:rPr lang="de-DE" sz="2000" b="1" dirty="0"/>
              <a:t>Klaus Schröter</a:t>
            </a:r>
          </a:p>
          <a:p>
            <a:pPr lvl="1"/>
            <a:r>
              <a:rPr lang="de-DE" sz="2000" b="1" dirty="0"/>
              <a:t>Dr. Bärbel Jäger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00" y="1147126"/>
            <a:ext cx="1334304" cy="4711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42" y="2301920"/>
            <a:ext cx="671238" cy="83904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039290" y="242262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In Kooperation mit der Stadt Schwelm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52736"/>
            <a:ext cx="659957" cy="6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Schwelmer Familien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80392" cy="70452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Übersicht über einige Schwelmer Familien und Verbindungen untereinander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5536" y="2060849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Braselmann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Springorum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Sternenberg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Hülsenbeck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Wagenknecht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Koester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Berning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		verbunden: Moeller, Büsche, Müller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    		 (Albano Müller), Haarmann, Dicke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     	und weitere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9807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Armin Nickel, Schwelm</a:t>
            </a:r>
          </a:p>
        </p:txBody>
      </p:sp>
    </p:spTree>
    <p:extLst>
      <p:ext uri="{BB962C8B-B14F-4D97-AF65-F5344CB8AC3E}">
        <p14:creationId xmlns:p14="http://schemas.microsoft.com/office/powerpoint/2010/main" val="155143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866360"/>
          </a:xfrm>
        </p:spPr>
        <p:txBody>
          <a:bodyPr/>
          <a:lstStyle/>
          <a:p>
            <a:r>
              <a:rPr lang="de-DE" dirty="0"/>
              <a:t>Schwelmer Familien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3708296"/>
            <a:ext cx="8229600" cy="2601024"/>
          </a:xfrm>
        </p:spPr>
        <p:txBody>
          <a:bodyPr>
            <a:normAutofit fontScale="92500"/>
          </a:bodyPr>
          <a:lstStyle/>
          <a:p>
            <a:r>
              <a:rPr lang="de-DE" dirty="0"/>
              <a:t>Nach Informationen aus</a:t>
            </a:r>
          </a:p>
          <a:p>
            <a:r>
              <a:rPr lang="de-DE" dirty="0"/>
              <a:t>Heften für Heimatkunde (z. B. Beiträge </a:t>
            </a:r>
            <a:r>
              <a:rPr lang="de-DE" dirty="0" err="1"/>
              <a:t>Hetty</a:t>
            </a:r>
            <a:r>
              <a:rPr lang="de-DE" dirty="0"/>
              <a:t> </a:t>
            </a:r>
            <a:r>
              <a:rPr lang="de-DE" dirty="0" err="1"/>
              <a:t>Limberg</a:t>
            </a:r>
            <a:r>
              <a:rPr lang="de-DE" dirty="0"/>
              <a:t>)</a:t>
            </a:r>
          </a:p>
          <a:p>
            <a:r>
              <a:rPr lang="de-DE" dirty="0"/>
              <a:t>Datenbanken der „Mormonen“ (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www.familysearch.org</a:t>
            </a:r>
            <a:r>
              <a:rPr lang="de-DE" dirty="0"/>
              <a:t>)</a:t>
            </a:r>
          </a:p>
          <a:p>
            <a:r>
              <a:rPr lang="de-DE" dirty="0"/>
              <a:t>Einzelbeiträgen, Heften und Büchern (wie z. B. Die Schwelmer Geschichte vom Brennen von Ernst Schmidt)</a:t>
            </a:r>
          </a:p>
        </p:txBody>
      </p:sp>
    </p:spTree>
    <p:extLst>
      <p:ext uri="{BB962C8B-B14F-4D97-AF65-F5344CB8AC3E}">
        <p14:creationId xmlns:p14="http://schemas.microsoft.com/office/powerpoint/2010/main" val="141180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866360"/>
          </a:xfrm>
        </p:spPr>
        <p:txBody>
          <a:bodyPr/>
          <a:lstStyle/>
          <a:p>
            <a:r>
              <a:rPr lang="de-DE" dirty="0"/>
              <a:t>Schwelmer Familien</a:t>
            </a:r>
          </a:p>
        </p:txBody>
      </p:sp>
      <p:pic>
        <p:nvPicPr>
          <p:cNvPr id="4" name="Inhaltsplatzhalter 3" descr="Haus Springorum3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77072"/>
            <a:ext cx="2568588" cy="1925637"/>
          </a:xfrm>
        </p:spPr>
      </p:pic>
      <p:sp>
        <p:nvSpPr>
          <p:cNvPr id="5" name="Textfeld 4"/>
          <p:cNvSpPr txBox="1"/>
          <p:nvPr/>
        </p:nvSpPr>
        <p:spPr>
          <a:xfrm>
            <a:off x="3779912" y="41490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Beispiel für die Familie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Springorum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79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866360"/>
          </a:xfrm>
        </p:spPr>
        <p:txBody>
          <a:bodyPr/>
          <a:lstStyle/>
          <a:p>
            <a:r>
              <a:rPr lang="de-DE" dirty="0"/>
              <a:t>Schwelmer Familien</a:t>
            </a:r>
          </a:p>
        </p:txBody>
      </p:sp>
      <p:pic>
        <p:nvPicPr>
          <p:cNvPr id="7" name="Inhaltsplatzhalter 6" descr="Wappen Braselmanns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2641546" cy="2879775"/>
          </a:xfrm>
        </p:spPr>
      </p:pic>
      <p:sp>
        <p:nvSpPr>
          <p:cNvPr id="8" name="Textfeld 7"/>
          <p:cNvSpPr txBox="1"/>
          <p:nvPr/>
        </p:nvSpPr>
        <p:spPr>
          <a:xfrm>
            <a:off x="3707904" y="42930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Beispiel Familie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Braselmann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1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544616" cy="866360"/>
          </a:xfrm>
        </p:spPr>
        <p:txBody>
          <a:bodyPr/>
          <a:lstStyle/>
          <a:p>
            <a:r>
              <a:rPr lang="de-DE" dirty="0"/>
              <a:t>Schwelmer Familien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293096"/>
            <a:ext cx="8229600" cy="773440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96318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Vortrag wird noch ergänzt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5"/>
            <a:ext cx="3960440" cy="5280587"/>
          </a:xfrm>
        </p:spPr>
      </p:pic>
    </p:spTree>
    <p:extLst>
      <p:ext uri="{BB962C8B-B14F-4D97-AF65-F5344CB8AC3E}">
        <p14:creationId xmlns:p14="http://schemas.microsoft.com/office/powerpoint/2010/main" val="315382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Schwelm Mitte, 1600-heute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64525" cy="4351338"/>
          </a:xfrm>
        </p:spPr>
        <p:txBody>
          <a:bodyPr/>
          <a:lstStyle/>
          <a:p>
            <a:r>
              <a:rPr lang="de-DE" dirty="0"/>
              <a:t>Vortrag ist eine Zusammenstellung aus dem Buch von Dr. Seckelmann 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- Das Buch ist natürlich im Buchhandel verfügbar :</a:t>
            </a:r>
            <a:br>
              <a:rPr lang="de-DE" dirty="0"/>
            </a:br>
            <a:r>
              <a:rPr lang="de-DE" dirty="0"/>
              <a:t>   1. Auflage ausverkauft, 2. Auflage bestellbar</a:t>
            </a:r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b="1" dirty="0"/>
              <a:t>Download auf      </a:t>
            </a:r>
            <a:r>
              <a:rPr lang="de-DE" b="1" i="1" dirty="0"/>
              <a:t>Heitmatkunde-Schwelm.de</a:t>
            </a:r>
          </a:p>
          <a:p>
            <a:pPr>
              <a:buFontTx/>
              <a:buChar char="-"/>
            </a:pPr>
            <a:endParaRPr lang="de-DE" i="1" dirty="0"/>
          </a:p>
          <a:p>
            <a:pPr>
              <a:buFontTx/>
              <a:buChar char="-"/>
            </a:pPr>
            <a:r>
              <a:rPr lang="de-DE" dirty="0"/>
              <a:t>Einsehbar :</a:t>
            </a:r>
          </a:p>
          <a:p>
            <a:pPr lvl="1">
              <a:buFontTx/>
              <a:buChar char="-"/>
            </a:pPr>
            <a:r>
              <a:rPr lang="de-DE" i="1" dirty="0"/>
              <a:t>Bücherei Schwelm</a:t>
            </a:r>
          </a:p>
          <a:p>
            <a:pPr lvl="1">
              <a:buFontTx/>
              <a:buChar char="-"/>
            </a:pPr>
            <a:r>
              <a:rPr lang="de-DE" i="1" dirty="0"/>
              <a:t>LWL-Archiv Münster</a:t>
            </a:r>
          </a:p>
          <a:p>
            <a:pPr lvl="1">
              <a:buFontTx/>
              <a:buChar char="-"/>
            </a:pPr>
            <a:r>
              <a:rPr lang="de-DE" i="1" dirty="0"/>
              <a:t>Weitere Archive  ….</a:t>
            </a:r>
          </a:p>
        </p:txBody>
      </p:sp>
    </p:spTree>
    <p:extLst>
      <p:ext uri="{BB962C8B-B14F-4D97-AF65-F5344CB8AC3E}">
        <p14:creationId xmlns:p14="http://schemas.microsoft.com/office/powerpoint/2010/main" val="60546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231" y="223392"/>
            <a:ext cx="7886700" cy="543594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+mn-lt"/>
                <a:ea typeface="+mn-ea"/>
                <a:cs typeface="+mn-cs"/>
              </a:rPr>
              <a:t>Idee Matinee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231" y="908655"/>
            <a:ext cx="8857273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/>
              <a:t>Offenes Forum für Beiträge von interessierten Bürgern für Kultur und Heimatkunde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1026" name="Picture 2" descr="E:\00 Heimatkunde-Schwelm.de - ab 16.1.17\image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2969"/>
            <a:ext cx="22002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59832" y="2401724"/>
            <a:ext cx="518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Reorganisation des Stadtarchives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05071" y="3413899"/>
            <a:ext cx="83529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Einbindung ehrenamtlicher Bürger erfolgreich angelaufen </a:t>
            </a:r>
          </a:p>
          <a:p>
            <a:endParaRPr lang="de-DE" b="1" dirty="0"/>
          </a:p>
          <a:p>
            <a:r>
              <a:rPr lang="de-DE" b="1" dirty="0"/>
              <a:t>Termine</a:t>
            </a:r>
          </a:p>
          <a:p>
            <a:endParaRPr lang="de-DE" dirty="0"/>
          </a:p>
          <a:p>
            <a:r>
              <a:rPr lang="de-DE" b="1" dirty="0"/>
              <a:t>Bei Interesse  bitte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H. Tolksdorf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Frau Greif</a:t>
            </a:r>
          </a:p>
          <a:p>
            <a:endParaRPr lang="de-DE" b="1" dirty="0"/>
          </a:p>
          <a:p>
            <a:r>
              <a:rPr lang="de-DE" b="1" dirty="0"/>
              <a:t>ansprechen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r>
              <a:rPr lang="de-DE" b="1" dirty="0"/>
              <a:t> </a:t>
            </a:r>
          </a:p>
        </p:txBody>
      </p:sp>
      <p:pic>
        <p:nvPicPr>
          <p:cNvPr id="1027" name="Grafik 4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t="-5552" r="15705" b="4986"/>
          <a:stretch/>
        </p:blipFill>
        <p:spPr bwMode="auto">
          <a:xfrm>
            <a:off x="2375860" y="3991551"/>
            <a:ext cx="6264696" cy="246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701"/>
          </a:xfrm>
        </p:spPr>
      </p:pic>
      <p:sp>
        <p:nvSpPr>
          <p:cNvPr id="3" name="Rechteck 2"/>
          <p:cNvSpPr/>
          <p:nvPr/>
        </p:nvSpPr>
        <p:spPr>
          <a:xfrm>
            <a:off x="6838465" y="6453336"/>
            <a:ext cx="232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Archiv Frank Schneider</a:t>
            </a:r>
          </a:p>
        </p:txBody>
      </p:sp>
    </p:spTree>
    <p:extLst>
      <p:ext uri="{BB962C8B-B14F-4D97-AF65-F5344CB8AC3E}">
        <p14:creationId xmlns:p14="http://schemas.microsoft.com/office/powerpoint/2010/main" val="391295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" y="155874"/>
            <a:ext cx="9135447" cy="6302923"/>
          </a:xfrm>
        </p:spPr>
      </p:pic>
      <p:sp>
        <p:nvSpPr>
          <p:cNvPr id="5" name="Textfeld 4"/>
          <p:cNvSpPr txBox="1"/>
          <p:nvPr/>
        </p:nvSpPr>
        <p:spPr>
          <a:xfrm>
            <a:off x="7308304" y="645879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Wolfgang Eberle</a:t>
            </a:r>
          </a:p>
        </p:txBody>
      </p:sp>
    </p:spTree>
    <p:extLst>
      <p:ext uri="{BB962C8B-B14F-4D97-AF65-F5344CB8AC3E}">
        <p14:creationId xmlns:p14="http://schemas.microsoft.com/office/powerpoint/2010/main" val="279014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9178656" cy="6108647"/>
          </a:xfrm>
        </p:spPr>
      </p:pic>
      <p:sp>
        <p:nvSpPr>
          <p:cNvPr id="5" name="Textfeld 4"/>
          <p:cNvSpPr txBox="1"/>
          <p:nvPr/>
        </p:nvSpPr>
        <p:spPr>
          <a:xfrm>
            <a:off x="7308304" y="645879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Wolfgang Eberle</a:t>
            </a:r>
          </a:p>
        </p:txBody>
      </p:sp>
    </p:spTree>
    <p:extLst>
      <p:ext uri="{BB962C8B-B14F-4D97-AF65-F5344CB8AC3E}">
        <p14:creationId xmlns:p14="http://schemas.microsoft.com/office/powerpoint/2010/main" val="383262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6" y="-9763"/>
            <a:ext cx="7848871" cy="6867763"/>
          </a:xfrm>
        </p:spPr>
      </p:pic>
      <p:sp>
        <p:nvSpPr>
          <p:cNvPr id="5" name="Textfeld 4"/>
          <p:cNvSpPr txBox="1"/>
          <p:nvPr/>
        </p:nvSpPr>
        <p:spPr>
          <a:xfrm>
            <a:off x="6588224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Wolfgang Eberle</a:t>
            </a:r>
          </a:p>
        </p:txBody>
      </p:sp>
    </p:spTree>
    <p:extLst>
      <p:ext uri="{BB962C8B-B14F-4D97-AF65-F5344CB8AC3E}">
        <p14:creationId xmlns:p14="http://schemas.microsoft.com/office/powerpoint/2010/main" val="294169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921" cy="6858000"/>
          </a:xfrm>
        </p:spPr>
      </p:pic>
      <p:sp>
        <p:nvSpPr>
          <p:cNvPr id="5" name="Textfeld 4"/>
          <p:cNvSpPr txBox="1"/>
          <p:nvPr/>
        </p:nvSpPr>
        <p:spPr>
          <a:xfrm>
            <a:off x="7308304" y="645879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Wolfgang Eberle</a:t>
            </a:r>
          </a:p>
        </p:txBody>
      </p:sp>
    </p:spTree>
    <p:extLst>
      <p:ext uri="{BB962C8B-B14F-4D97-AF65-F5344CB8AC3E}">
        <p14:creationId xmlns:p14="http://schemas.microsoft.com/office/powerpoint/2010/main" val="323693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7" y="-171400"/>
            <a:ext cx="9237547" cy="7029400"/>
          </a:xfrm>
        </p:spPr>
      </p:pic>
      <p:sp>
        <p:nvSpPr>
          <p:cNvPr id="4" name="Rechteck 3"/>
          <p:cNvSpPr/>
          <p:nvPr/>
        </p:nvSpPr>
        <p:spPr>
          <a:xfrm>
            <a:off x="6838465" y="6453336"/>
            <a:ext cx="232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Archiv Frank Schneider</a:t>
            </a:r>
          </a:p>
        </p:txBody>
      </p:sp>
    </p:spTree>
    <p:extLst>
      <p:ext uri="{BB962C8B-B14F-4D97-AF65-F5344CB8AC3E}">
        <p14:creationId xmlns:p14="http://schemas.microsoft.com/office/powerpoint/2010/main" val="85410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60"/>
            <a:ext cx="9159404" cy="5492065"/>
          </a:xfrm>
        </p:spPr>
      </p:pic>
      <p:sp>
        <p:nvSpPr>
          <p:cNvPr id="4" name="Textfeld 3"/>
          <p:cNvSpPr txBox="1"/>
          <p:nvPr/>
        </p:nvSpPr>
        <p:spPr>
          <a:xfrm>
            <a:off x="7308304" y="645879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Winfried Christ</a:t>
            </a:r>
          </a:p>
        </p:txBody>
      </p:sp>
    </p:spTree>
    <p:extLst>
      <p:ext uri="{BB962C8B-B14F-4D97-AF65-F5344CB8AC3E}">
        <p14:creationId xmlns:p14="http://schemas.microsoft.com/office/powerpoint/2010/main" val="774005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7A5844-4664-4591-B1C5-A7C94AE366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4E042C-445A-49C9-B1FA-487A96824190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A59263D-37A0-4164-B9FD-1CC703F83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151117_0840_PPT_Master short_4 3_DE</Template>
  <TotalTime>0</TotalTime>
  <Words>199</Words>
  <Application>Microsoft Office PowerPoint</Application>
  <PresentationFormat>Bildschirmpräsentation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Constantia</vt:lpstr>
      <vt:lpstr>Wingdings</vt:lpstr>
      <vt:lpstr>Wingdings 2</vt:lpstr>
      <vt:lpstr>Office</vt:lpstr>
      <vt:lpstr>Hyperion</vt:lpstr>
      <vt:lpstr>PowerPoint-Präsentation</vt:lpstr>
      <vt:lpstr>Idee Matinee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Diese Erlebnisse JEDEN TAG kostenlos neu     ….</vt:lpstr>
      <vt:lpstr>Schwelmer Familien</vt:lpstr>
      <vt:lpstr>Schwelmer Familien</vt:lpstr>
      <vt:lpstr>Schwelmer Familien</vt:lpstr>
      <vt:lpstr>Schwelmer Familien</vt:lpstr>
      <vt:lpstr>Schwelmer Familien</vt:lpstr>
      <vt:lpstr>Vortrag wird noch ergänzt</vt:lpstr>
      <vt:lpstr>Schwelm Mitte, 1600-heute</vt:lpstr>
    </vt:vector>
  </TitlesOfParts>
  <Company>ThyssenKrupp Steel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Koch</dc:creator>
  <cp:lastModifiedBy>Klaus Koch</cp:lastModifiedBy>
  <cp:revision>235</cp:revision>
  <cp:lastPrinted>2016-02-02T08:08:36Z</cp:lastPrinted>
  <dcterms:created xsi:type="dcterms:W3CDTF">2015-11-19T14:56:02Z</dcterms:created>
  <dcterms:modified xsi:type="dcterms:W3CDTF">2017-10-22T14:59:52Z</dcterms:modified>
</cp:coreProperties>
</file>